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4" r:id="rId4"/>
    <p:sldId id="288" r:id="rId5"/>
    <p:sldId id="289" r:id="rId6"/>
    <p:sldId id="298" r:id="rId7"/>
    <p:sldId id="291" r:id="rId8"/>
    <p:sldId id="278" r:id="rId9"/>
    <p:sldId id="276" r:id="rId10"/>
    <p:sldId id="283" r:id="rId11"/>
    <p:sldId id="277" r:id="rId12"/>
    <p:sldId id="285" r:id="rId13"/>
    <p:sldId id="279" r:id="rId14"/>
    <p:sldId id="280" r:id="rId15"/>
    <p:sldId id="282" r:id="rId16"/>
    <p:sldId id="299" r:id="rId17"/>
    <p:sldId id="300" r:id="rId18"/>
    <p:sldId id="301" r:id="rId19"/>
    <p:sldId id="286" r:id="rId20"/>
    <p:sldId id="287" r:id="rId21"/>
    <p:sldId id="292" r:id="rId22"/>
    <p:sldId id="293" r:id="rId23"/>
    <p:sldId id="294" r:id="rId24"/>
    <p:sldId id="296" r:id="rId25"/>
    <p:sldId id="295" r:id="rId26"/>
    <p:sldId id="297" r:id="rId27"/>
    <p:sldId id="267" r:id="rId2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54"/>
    <p:restoredTop sz="92416"/>
  </p:normalViewPr>
  <p:slideViewPr>
    <p:cSldViewPr snapToGrid="0" snapToObjects="1">
      <p:cViewPr varScale="1">
        <p:scale>
          <a:sx n="124" d="100"/>
          <a:sy n="12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20.png>
</file>

<file path=ppt/media/image3.png>
</file>

<file path=ppt/media/image30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75090D-CF45-3641-A3E7-97155F9B4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D77EED4-E24C-D545-A354-BE4F012D7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5637B18-DC4C-6C4E-8270-2A738CF3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763E3F7-6820-9E42-A9CB-E423C2B2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0EE8FB1-F454-0747-9740-4E896039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3126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EFFBA7-ABEB-AF42-B49E-954E39B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FCADC0E8-FD0C-D24D-A6C1-78C343288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89CD924-19C6-D84D-AA91-DDC102B4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B255A6-7A0E-A240-A904-C5A40E43D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357ABA8-998A-A14C-A09B-EFD15D1D2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579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EB98F14-D31C-134E-8FE6-DD677D82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7F7CE1A-C4CA-8844-8727-1B64491A5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B5221E9-444B-314D-AAA3-AF0CBF56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1057955-DEEA-0648-AF10-B57B2F512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A4B92A0-8CD6-D748-B7CD-45DB1C6D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6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0D149C-41D3-C04D-97C0-D234075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3F64D-C1BD-2D41-B84A-CC91E5C83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BB62F6D-D9F9-844D-B05A-634B75BD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E03CA00-8E79-E44C-8701-7BAE1901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2D00CB3-870A-4848-89CE-0E6FD1AE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807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92E723-4DD1-724F-A9BC-38DE2F280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97BEF62-36D5-2347-8C41-FAC71528D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9778B5D-EFC4-B343-B081-C99EC756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843CDE5-BB8A-7E48-AC14-F4192790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5AB190-5775-F44E-A838-5E0211CF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3988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8299FA-8B59-5C4C-BD59-CE8888383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5E83E-08F6-874D-A8A6-806D21A5A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EA6EA18-A787-4542-9720-200B69B81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F618D23-1DD6-B34D-8FD1-9D46D797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7110873-F946-0D4E-9F24-7D84D7AD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EADE6E3-3AF5-AE4F-86CE-3E83F22B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13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FE0EE2-CA58-5F40-B6EA-A91979ABB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E5CB081-5337-B042-8DCF-732C16DF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5DD4B76-3057-3041-876C-6835B475F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E20959E5-9541-9B48-9A4D-7AC93C9D8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9B069B8-C2BD-CD47-83D0-EB42C17AE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76ABB30B-CEED-F94C-A969-0A273967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3D31090-EA42-F34F-8AF5-5BEE26F8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7566617-860A-544F-98F9-22571794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02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3F1098-7E40-064C-8B52-2AA6AFBB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5D59547-D304-4941-B610-E65EED472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794EBE3-3279-194F-B250-78D38BBA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0146D3E-7E49-E744-8E51-C0551D3C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1413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934FAC2-99D8-C049-BE10-53BEDC1B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51BEEB6-0BC7-6043-9B01-01EF92D31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5CEBD8D-B32C-AC4D-8B8B-BCDEACF02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1088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13D2E8-6087-2E47-B2E1-753DCF63C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4FC40F2-A069-3144-A8E1-2584EA21B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8D6E7DE-8B03-0642-82C1-7F7AC098C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3B58CED-7963-2F43-AD88-AE173322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7212420-753E-FC4E-A4F4-7A3E307B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35BC213-DA92-AB47-94D8-988FCF42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894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DBBBA1-9E43-0948-842D-9511D1146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1B1E805-90F8-104C-9F55-B4A8DED72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FA19D17-FAC6-0B46-AC82-3772C731E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E8990C-F558-4B4D-885E-DE482D64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1948ECD-830E-2D4D-9194-EA2AA12F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A7824C3-C196-2D41-8E4C-8A5CE0B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7522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237A46B-F279-8349-96F6-3F971D393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E1FBCA1-AED5-0A44-8244-97132A9E5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8C3614-9906-E24E-A370-953BE1CB0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21D95-A4D9-8143-B5F6-E64779D4B9CD}" type="datetimeFigureOut">
              <a:rPr lang="pl-PL" smtClean="0"/>
              <a:t>01.08.2018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9365FC0-9968-6E4F-9BB3-DACD08D58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30AC289-1587-BC42-94A0-CB0966B2A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481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ngall.com/pear-png" TargetMode="Externa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hyperlink" Target="http://pngimg.com/download/1240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hyperlink" Target="https://pixabay.com/en/box-empty-cardboard-package-pack-550594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xabay.com/p-575543/?no_redirect" TargetMode="External"/><Relationship Id="rId5" Type="http://schemas.openxmlformats.org/officeDocument/2006/relationships/hyperlink" Target="https://pixabay.com/p-310571/?no_redirect" TargetMode="External"/><Relationship Id="rId4" Type="http://schemas.openxmlformats.org/officeDocument/2006/relationships/hyperlink" Target="http://www.pngall.com/pear-p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ngall.com/pear-p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7" Type="http://schemas.openxmlformats.org/officeDocument/2006/relationships/hyperlink" Target="http://www.pngall.com/pear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30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153974-9054-454F-83CC-29958D08E3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/>
              <a:t>Zmienne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0D46D51-63E1-0B4A-9B30-D3F11DF51A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Ćwiczenia praktyczne</a:t>
            </a:r>
          </a:p>
        </p:txBody>
      </p:sp>
    </p:spTree>
    <p:extLst>
      <p:ext uri="{BB962C8B-B14F-4D97-AF65-F5344CB8AC3E}">
        <p14:creationId xmlns:p14="http://schemas.microsoft.com/office/powerpoint/2010/main" val="3919255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Cel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802C15D-786B-4B9F-8711-06476BFAA84E}"/>
              </a:ext>
            </a:extLst>
          </p:cNvPr>
          <p:cNvSpPr/>
          <p:nvPr/>
        </p:nvSpPr>
        <p:spPr>
          <a:xfrm>
            <a:off x="6495418" y="2971574"/>
            <a:ext cx="114807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13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pl-PL" sz="13800" dirty="0"/>
          </a:p>
        </p:txBody>
      </p:sp>
      <p:pic>
        <p:nvPicPr>
          <p:cNvPr id="11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5F79656-9414-4BB6-9B89-3835262CF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95600" y="2971575"/>
            <a:ext cx="1696045" cy="1866481"/>
          </a:xfrm>
          <a:prstGeom prst="rect">
            <a:avLst/>
          </a:prstGeom>
        </p:spPr>
      </p:pic>
      <p:sp>
        <p:nvSpPr>
          <p:cNvPr id="8" name="Strzałka: zakrzywiona w dół 7">
            <a:extLst>
              <a:ext uri="{FF2B5EF4-FFF2-40B4-BE49-F238E27FC236}">
                <a16:creationId xmlns:a16="http://schemas.microsoft.com/office/drawing/2014/main" id="{5BC46D12-CB9B-4492-BA8E-BC241D7EFBF8}"/>
              </a:ext>
            </a:extLst>
          </p:cNvPr>
          <p:cNvSpPr/>
          <p:nvPr/>
        </p:nvSpPr>
        <p:spPr>
          <a:xfrm>
            <a:off x="3743622" y="2019943"/>
            <a:ext cx="3571578" cy="951631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13631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Kopiowanie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Prostokąt 3">
                <a:extLst>
                  <a:ext uri="{FF2B5EF4-FFF2-40B4-BE49-F238E27FC236}">
                    <a16:creationId xmlns:a16="http://schemas.microsoft.com/office/drawing/2014/main" id="{314DE215-46B3-4263-8A2A-E66F4C0DDF0F}"/>
                  </a:ext>
                </a:extLst>
              </p:cNvPr>
              <p:cNvSpPr/>
              <p:nvPr/>
            </p:nvSpPr>
            <p:spPr>
              <a:xfrm>
                <a:off x="4519286" y="2644170"/>
                <a:ext cx="3153428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r>
                  <a:rPr lang="pl-PL" sz="9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A</a:t>
                </a:r>
                <a:endParaRPr lang="pl-PL" sz="9600" dirty="0"/>
              </a:p>
            </p:txBody>
          </p:sp>
        </mc:Choice>
        <mc:Fallback xmlns="">
          <p:sp>
            <p:nvSpPr>
              <p:cNvPr id="4" name="Prostokąt 3">
                <a:extLst>
                  <a:ext uri="{FF2B5EF4-FFF2-40B4-BE49-F238E27FC236}">
                    <a16:creationId xmlns:a16="http://schemas.microsoft.com/office/drawing/2014/main" id="{314DE215-46B3-4263-8A2A-E66F4C0DDF0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9286" y="2644170"/>
                <a:ext cx="3153428" cy="1569660"/>
              </a:xfrm>
              <a:prstGeom prst="rect">
                <a:avLst/>
              </a:prstGeom>
              <a:blipFill>
                <a:blip r:embed="rId2"/>
                <a:stretch>
                  <a:fillRect l="-20482" t="-21600" r="-21687" b="-45600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1842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Kopiowanie</a:t>
            </a:r>
            <a:br>
              <a:rPr lang="pl-PL" dirty="0"/>
            </a:br>
            <a:r>
              <a:rPr lang="pl-PL" sz="3200" dirty="0"/>
              <a:t>Podstawienie zmiennej B wartością zmiennej A</a:t>
            </a: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E3AD5EF-01E9-8A41-A3D9-E3BBAB10B306}"/>
              </a:ext>
            </a:extLst>
          </p:cNvPr>
          <p:cNvSpPr txBox="1"/>
          <p:nvPr/>
        </p:nvSpPr>
        <p:spPr>
          <a:xfrm>
            <a:off x="838200" y="1690688"/>
            <a:ext cx="297030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Jabłko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B := Gruszka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B := A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67188C09-885A-7F48-ACEE-1DAD17C63C12}"/>
              </a:ext>
            </a:extLst>
          </p:cNvPr>
          <p:cNvSpPr txBox="1"/>
          <p:nvPr/>
        </p:nvSpPr>
        <p:spPr>
          <a:xfrm>
            <a:off x="838201" y="3729519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Ze zmiennej B wyrzucana jest dotychczasowa wartość (Gruszka) i wkładana jest kopia wartości ze zmiennej A (Jabłko)</a:t>
            </a:r>
          </a:p>
        </p:txBody>
      </p:sp>
    </p:spTree>
    <p:extLst>
      <p:ext uri="{BB962C8B-B14F-4D97-AF65-F5344CB8AC3E}">
        <p14:creationId xmlns:p14="http://schemas.microsoft.com/office/powerpoint/2010/main" val="409466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2: Zamiana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27004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812ADA08-7C78-6747-A988-7A902A5C2D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363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Cel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74830" y="3066287"/>
            <a:ext cx="1696045" cy="1866481"/>
          </a:xfrm>
          <a:prstGeom prst="rect">
            <a:avLst/>
          </a:prstGeom>
        </p:spPr>
      </p:pic>
      <p:pic>
        <p:nvPicPr>
          <p:cNvPr id="9" name="Obraz 8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B6C1A9E0-4CBC-4305-AF83-5C465BA657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787886" y="3066286"/>
            <a:ext cx="1866482" cy="1866482"/>
          </a:xfrm>
          <a:prstGeom prst="rect">
            <a:avLst/>
          </a:prstGeom>
        </p:spPr>
      </p:pic>
      <p:sp>
        <p:nvSpPr>
          <p:cNvPr id="3" name="Strzałka: zakrzywiona w górę 2">
            <a:extLst>
              <a:ext uri="{FF2B5EF4-FFF2-40B4-BE49-F238E27FC236}">
                <a16:creationId xmlns:a16="http://schemas.microsoft.com/office/drawing/2014/main" id="{B758EB33-D034-4A90-924C-E0EC65D87195}"/>
              </a:ext>
            </a:extLst>
          </p:cNvPr>
          <p:cNvSpPr/>
          <p:nvPr/>
        </p:nvSpPr>
        <p:spPr>
          <a:xfrm>
            <a:off x="3622852" y="5114100"/>
            <a:ext cx="4226944" cy="1322389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  <p:sp>
        <p:nvSpPr>
          <p:cNvPr id="11" name="Strzałka: zakrzywiona w górę 10">
            <a:extLst>
              <a:ext uri="{FF2B5EF4-FFF2-40B4-BE49-F238E27FC236}">
                <a16:creationId xmlns:a16="http://schemas.microsoft.com/office/drawing/2014/main" id="{7C8B1A1D-4FE5-4965-A622-AA3352E9561F}"/>
              </a:ext>
            </a:extLst>
          </p:cNvPr>
          <p:cNvSpPr/>
          <p:nvPr/>
        </p:nvSpPr>
        <p:spPr>
          <a:xfrm rot="10800000">
            <a:off x="3494183" y="1690688"/>
            <a:ext cx="4226944" cy="1322389"/>
          </a:xfrm>
          <a:prstGeom prst="curvedUp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052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16918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FF0000"/>
                </a:solidFill>
              </a:rPr>
              <a:t>A := B</a:t>
            </a:r>
          </a:p>
          <a:p>
            <a:pPr marL="514350" indent="-514350">
              <a:buFont typeface="+mj-lt"/>
              <a:buAutoNum type="arabicPeriod"/>
            </a:pPr>
            <a:endParaRPr lang="pl-PL" dirty="0"/>
          </a:p>
          <a:p>
            <a:pPr marL="0" indent="0">
              <a:buNone/>
            </a:pPr>
            <a:r>
              <a:rPr lang="pl-PL" b="1" dirty="0">
                <a:solidFill>
                  <a:srgbClr val="FF0000"/>
                </a:solidFill>
              </a:rPr>
              <a:t>W zmiennej A będziemy mieli właściwą wartość, ale utracimy dotychczasową wartość tej zmiennej.</a:t>
            </a:r>
          </a:p>
        </p:txBody>
      </p:sp>
    </p:spTree>
    <p:extLst>
      <p:ext uri="{BB962C8B-B14F-4D97-AF65-F5344CB8AC3E}">
        <p14:creationId xmlns:p14="http://schemas.microsoft.com/office/powerpoint/2010/main" val="1670273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FF0000"/>
                </a:solidFill>
              </a:rPr>
              <a:t>A := B</a:t>
            </a:r>
          </a:p>
          <a:p>
            <a:pPr marL="514350" indent="-514350">
              <a:buFont typeface="+mj-lt"/>
              <a:buAutoNum type="arabicPeriod"/>
            </a:pPr>
            <a:endParaRPr lang="pl-PL" dirty="0"/>
          </a:p>
          <a:p>
            <a:pPr marL="0" indent="0">
              <a:buNone/>
            </a:pPr>
            <a:r>
              <a:rPr lang="pl-PL" dirty="0"/>
              <a:t>W zmiennej A będziemy mieli właściwą wartość, ale utracimy dotychczasową wartość tej zmiennej.</a:t>
            </a:r>
          </a:p>
          <a:p>
            <a:pPr marL="0" indent="0">
              <a:buNone/>
            </a:pPr>
            <a:r>
              <a:rPr lang="pl-PL" b="1" dirty="0">
                <a:solidFill>
                  <a:srgbClr val="FF0000"/>
                </a:solidFill>
              </a:rPr>
              <a:t>Wniosek: potrzebujemy trzeciej zmiennej, do skopiowania wartości.</a:t>
            </a:r>
          </a:p>
        </p:txBody>
      </p:sp>
    </p:spTree>
    <p:extLst>
      <p:ext uri="{BB962C8B-B14F-4D97-AF65-F5344CB8AC3E}">
        <p14:creationId xmlns:p14="http://schemas.microsoft.com/office/powerpoint/2010/main" val="36632298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 – </a:t>
            </a:r>
            <a:r>
              <a:rPr lang="pl-PL" b="1" dirty="0"/>
              <a:t>algorytm trzeciej ręki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C := A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A := B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C</a:t>
            </a:r>
          </a:p>
        </p:txBody>
      </p:sp>
    </p:spTree>
    <p:extLst>
      <p:ext uri="{BB962C8B-B14F-4D97-AF65-F5344CB8AC3E}">
        <p14:creationId xmlns:p14="http://schemas.microsoft.com/office/powerpoint/2010/main" val="406051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505916-69B9-0141-9ED1-B43C105C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Opis ćwiczenia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458C3B-F7DF-4748-A6C3-2125CBE5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Trzy pudełka na zmienne</a:t>
            </a:r>
          </a:p>
          <a:p>
            <a:r>
              <a:rPr lang="pl-PL" dirty="0"/>
              <a:t>Pudełka oznaczone literami: A, B, C</a:t>
            </a:r>
          </a:p>
          <a:p>
            <a:r>
              <a:rPr lang="pl-PL" dirty="0"/>
              <a:t>Każde pudełko może przechowywać najwyżej jedną wartość</a:t>
            </a:r>
          </a:p>
          <a:p>
            <a:r>
              <a:rPr lang="pl-PL" dirty="0"/>
              <a:t>Dostępne wartości: jabłko, gruszka</a:t>
            </a:r>
          </a:p>
          <a:p>
            <a:r>
              <a:rPr lang="pl-PL" dirty="0"/>
              <a:t>Dodatkowo: ksero do kopiowania wartości</a:t>
            </a:r>
          </a:p>
        </p:txBody>
      </p:sp>
    </p:spTree>
    <p:extLst>
      <p:ext uri="{BB962C8B-B14F-4D97-AF65-F5344CB8AC3E}">
        <p14:creationId xmlns:p14="http://schemas.microsoft.com/office/powerpoint/2010/main" val="830887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FB01CD-64C7-E746-8CCE-F9AAACD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Zamiana – algorytm trzeciej ręki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15AB82C-564B-9E46-BD97-EF180317E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A := Jabłko [A = Jabłko, B = ?, C = ?]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Gruszka [A = Jabłko, B = Gruszka, C = ?]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C := A [A = Jabłko, B = Gruszka, C = Jabłko]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A := B [A = Gruszka, B = Gruszka, C = Jabłko]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B := C [A = Gruszka, B = Jabłko, C = Jabłko]</a:t>
            </a:r>
          </a:p>
        </p:txBody>
      </p:sp>
    </p:spTree>
    <p:extLst>
      <p:ext uri="{BB962C8B-B14F-4D97-AF65-F5344CB8AC3E}">
        <p14:creationId xmlns:p14="http://schemas.microsoft.com/office/powerpoint/2010/main" val="3821656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4: Porównanie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28292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Jeżeli A </a:t>
            </a:r>
            <a:r>
              <a:rPr lang="pl-PL" b="1" dirty="0">
                <a:solidFill>
                  <a:srgbClr val="FF0000"/>
                </a:solidFill>
              </a:rPr>
              <a:t>==</a:t>
            </a:r>
            <a:r>
              <a:rPr lang="pl-PL" dirty="0"/>
              <a:t>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800" dirty="0"/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sz="2800" dirty="0"/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279317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 1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E0DB06FB-236D-5243-AA9A-F03A92F350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61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Jeżeli A ==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/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934169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64C2F146-59FB-7745-B11F-4A7036A4E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578414" y="1693262"/>
            <a:ext cx="1696045" cy="1866481"/>
          </a:xfrm>
          <a:prstGeom prst="rect">
            <a:avLst/>
          </a:prstGeom>
        </p:spPr>
      </p:pic>
      <p:pic>
        <p:nvPicPr>
          <p:cNvPr id="11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513074C3-54FA-374C-8962-B51610F34B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578415" y="3964553"/>
            <a:ext cx="1696045" cy="18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907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87E7B-4538-6344-AE86-2AEB5B8B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Porównanie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FDFA60C-E2C3-734A-94A5-C870D8FBF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Jeżeli A == B, to: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>
                <a:solidFill>
                  <a:schemeClr val="accent6"/>
                </a:solidFill>
              </a:rPr>
              <a:t>C := Jabłko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przeciwnym wypadku:</a:t>
            </a:r>
          </a:p>
          <a:p>
            <a:pPr marL="971550" lvl="1" indent="-514350">
              <a:buFont typeface="+mj-lt"/>
              <a:buAutoNum type="arabicPeriod"/>
            </a:pPr>
            <a:r>
              <a:rPr lang="pl-PL" dirty="0"/>
              <a:t>C := Gruszka</a:t>
            </a:r>
          </a:p>
        </p:txBody>
      </p:sp>
    </p:spTree>
    <p:extLst>
      <p:ext uri="{BB962C8B-B14F-4D97-AF65-F5344CB8AC3E}">
        <p14:creationId xmlns:p14="http://schemas.microsoft.com/office/powerpoint/2010/main" val="3518378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0CBD9D-FBCA-46A2-B8C0-45EE84A0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Źródła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7B09F6-9015-4D07-B433-191E59D40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https://pixabay.com/en/box-empty-cardboard-package-pack-550594/</a:t>
            </a:r>
            <a:endParaRPr lang="pl-PL" dirty="0"/>
          </a:p>
          <a:p>
            <a:r>
              <a:rPr lang="pl-PL" dirty="0">
                <a:hlinkClick r:id="rId3"/>
              </a:rPr>
              <a:t>http://pngimg.com/download/12405</a:t>
            </a:r>
            <a:endParaRPr lang="pl-PL" dirty="0"/>
          </a:p>
          <a:p>
            <a:r>
              <a:rPr lang="pl-PL" dirty="0">
                <a:hlinkClick r:id="rId4"/>
              </a:rPr>
              <a:t>http://www.pngall.com/pear-png</a:t>
            </a:r>
            <a:endParaRPr lang="pl-PL" dirty="0"/>
          </a:p>
          <a:p>
            <a:r>
              <a:rPr lang="pl-PL" dirty="0">
                <a:hlinkClick r:id="rId5"/>
              </a:rPr>
              <a:t>https://pixabay.com/p-310571/?no_redirect</a:t>
            </a:r>
            <a:endParaRPr lang="pl-PL" dirty="0"/>
          </a:p>
          <a:p>
            <a:r>
              <a:rPr lang="pl-PL" dirty="0">
                <a:hlinkClick r:id="rId6"/>
              </a:rPr>
              <a:t>https://pixabay.com/p-575543/?no_redirect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703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DC75F98-52DA-4876-A0A5-F73D5B64A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Dozwolone operacje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DFA5EE-03EC-4AC7-857B-E02884B38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l-PL" dirty="0"/>
              <a:t>Skopiowanie wartości:</a:t>
            </a:r>
          </a:p>
          <a:p>
            <a:pPr lvl="1"/>
            <a:r>
              <a:rPr lang="pl-PL" dirty="0"/>
              <a:t>Bierzemy wartość z jednego pudełka, kopiujemy ją (korzystając z ksera), a jej kopię wkładamy do drugiego pudełka</a:t>
            </a:r>
          </a:p>
          <a:p>
            <a:pPr lvl="1"/>
            <a:r>
              <a:rPr lang="pl-PL" dirty="0"/>
              <a:t>Oryginalna wartość pozostaje w pierwszym pudełku</a:t>
            </a:r>
          </a:p>
          <a:p>
            <a:r>
              <a:rPr lang="pl-PL" dirty="0"/>
              <a:t>Inicjalizacja (przypisanie nowej wartości):</a:t>
            </a:r>
          </a:p>
          <a:p>
            <a:pPr lvl="1"/>
            <a:r>
              <a:rPr lang="pl-PL" dirty="0"/>
              <a:t>Bierzemy wartość i wpisujemy ją do pudełka</a:t>
            </a:r>
          </a:p>
          <a:p>
            <a:pPr lvl="1"/>
            <a:r>
              <a:rPr lang="pl-PL" dirty="0"/>
              <a:t>Nowa wartość zastępuje starą – stara wartość „znika” (jest zapominana)</a:t>
            </a:r>
          </a:p>
          <a:p>
            <a:r>
              <a:rPr lang="pl-PL" dirty="0"/>
              <a:t>Odczyt:</a:t>
            </a:r>
          </a:p>
          <a:p>
            <a:pPr lvl="1"/>
            <a:r>
              <a:rPr lang="pl-PL" dirty="0"/>
              <a:t>Patrzymy, co znajduje się w pudełku</a:t>
            </a:r>
          </a:p>
        </p:txBody>
      </p:sp>
    </p:spTree>
    <p:extLst>
      <p:ext uri="{BB962C8B-B14F-4D97-AF65-F5344CB8AC3E}">
        <p14:creationId xmlns:p14="http://schemas.microsoft.com/office/powerpoint/2010/main" val="41658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1: Podstawienie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1774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2123" y="2594814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143" t="-22764" r="-8571" b="-46341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349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Podstawienie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56029" y="2894209"/>
                <a:ext cx="2204450" cy="1569660"/>
              </a:xfrm>
              <a:prstGeom prst="rect">
                <a:avLst/>
              </a:prstGeom>
              <a:blipFill>
                <a:blip r:embed="rId2"/>
                <a:stretch>
                  <a:fillRect l="-29143" t="-22764" r="-8571" b="-46341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Symbol zastępczy zawartości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FCBE43A2-C5D7-B644-88C2-06C8C5BAE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959012" y="2447851"/>
            <a:ext cx="2016018" cy="201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3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6CEFF2-1BA5-472C-AAA8-F079782A6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Podstawienie</a:t>
            </a:r>
            <a:br>
              <a:rPr lang="pl-PL" dirty="0"/>
            </a:b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E3AD5EF-01E9-8A41-A3D9-E3BBAB10B306}"/>
              </a:ext>
            </a:extLst>
          </p:cNvPr>
          <p:cNvSpPr txBox="1"/>
          <p:nvPr/>
        </p:nvSpPr>
        <p:spPr>
          <a:xfrm>
            <a:off x="838200" y="1690688"/>
            <a:ext cx="29863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Jabłko</a:t>
            </a:r>
          </a:p>
          <a:p>
            <a:pPr marL="490538" indent="-490538">
              <a:buFont typeface="+mj-lt"/>
              <a:buAutoNum type="arabicPeriod"/>
            </a:pPr>
            <a:r>
              <a:rPr lang="pl-PL" sz="3600" dirty="0"/>
              <a:t>A := Gruszka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67188C09-885A-7F48-ACEE-1DAD17C63C12}"/>
              </a:ext>
            </a:extLst>
          </p:cNvPr>
          <p:cNvSpPr txBox="1"/>
          <p:nvPr/>
        </p:nvSpPr>
        <p:spPr>
          <a:xfrm>
            <a:off x="838201" y="3729519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Ze zmiennej A wyrzucana jest dotychczasowa wartość (Jabłko) i wkładana jest nowa wartość (Gruszka)</a:t>
            </a:r>
          </a:p>
        </p:txBody>
      </p:sp>
    </p:spTree>
    <p:extLst>
      <p:ext uri="{BB962C8B-B14F-4D97-AF65-F5344CB8AC3E}">
        <p14:creationId xmlns:p14="http://schemas.microsoft.com/office/powerpoint/2010/main" val="3712364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DE1629-3CF9-4DD9-BDFA-7B14109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Ćwiczenie 2: Kopiowanie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832E2C6-7619-4014-A8C9-8B32E3AE34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442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AA059D-420D-4181-93AE-7BEC47FA5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/>
              <a:t>Inicjalizacja</a:t>
            </a:r>
          </a:p>
        </p:txBody>
      </p:sp>
      <p:pic>
        <p:nvPicPr>
          <p:cNvPr id="5" name="Symbol zastępczy zawartości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7DCB178F-53AC-4379-933D-5538E657E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78415" y="1690688"/>
            <a:ext cx="1696045" cy="18664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/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6" name="Prostokąt 5">
                <a:extLst>
                  <a:ext uri="{FF2B5EF4-FFF2-40B4-BE49-F238E27FC236}">
                    <a16:creationId xmlns:a16="http://schemas.microsoft.com/office/drawing/2014/main" id="{4C98C1C5-29CC-45D2-90C1-0C45A7B468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1990083"/>
                <a:ext cx="2204450" cy="1569660"/>
              </a:xfrm>
              <a:prstGeom prst="rect">
                <a:avLst/>
              </a:prstGeom>
              <a:blipFill>
                <a:blip r:embed="rId4"/>
                <a:stretch>
                  <a:fillRect l="-29917" t="-21705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/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pl-PL" sz="96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B</a:t>
                </a:r>
                <a:r>
                  <a:rPr lang="pl-PL" sz="5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14:m>
                  <m:oMath xmlns:m="http://schemas.openxmlformats.org/officeDocument/2006/math">
                    <m:r>
                      <a:rPr lang="pl-PL" sz="9600" i="1">
                        <a:latin typeface="Cambria Math" panose="02040503050406030204" pitchFamily="18" charset="0"/>
                      </a:rPr>
                      <m:t>≔</m:t>
                    </m:r>
                  </m:oMath>
                </a14:m>
                <a:endParaRPr lang="pl-PL" sz="9600" dirty="0"/>
              </a:p>
            </p:txBody>
          </p:sp>
        </mc:Choice>
        <mc:Fallback xmlns=""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F46794D3-72F9-4868-B25C-C229CB4DC24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2321" y="4261374"/>
                <a:ext cx="2204450" cy="1569660"/>
              </a:xfrm>
              <a:prstGeom prst="rect">
                <a:avLst/>
              </a:prstGeom>
              <a:blipFill>
                <a:blip r:embed="rId5"/>
                <a:stretch>
                  <a:fillRect l="-29086" t="-22093" b="-4689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Obraz 6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72E8799E-14F8-EA42-80BE-33F59DDFA9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493196" y="3964552"/>
            <a:ext cx="1866482" cy="186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347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753</TotalTime>
  <Words>486</Words>
  <Application>Microsoft Macintosh PowerPoint</Application>
  <PresentationFormat>Panoramiczny</PresentationFormat>
  <Paragraphs>105</Paragraphs>
  <Slides>27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Motyw pakietu Office</vt:lpstr>
      <vt:lpstr>Zmienne</vt:lpstr>
      <vt:lpstr>Opis ćwiczenia</vt:lpstr>
      <vt:lpstr>Dozwolone operacje</vt:lpstr>
      <vt:lpstr>Ćwiczenie 1: Podstawienie</vt:lpstr>
      <vt:lpstr>Inicjalizacja</vt:lpstr>
      <vt:lpstr>Podstawienie</vt:lpstr>
      <vt:lpstr>Podstawienie </vt:lpstr>
      <vt:lpstr>Ćwiczenie 2: Kopiowanie</vt:lpstr>
      <vt:lpstr>Inicjalizacja</vt:lpstr>
      <vt:lpstr>Cel</vt:lpstr>
      <vt:lpstr>Kopiowanie</vt:lpstr>
      <vt:lpstr>Kopiowanie Podstawienie zmiennej B wartością zmiennej A</vt:lpstr>
      <vt:lpstr>Ćwiczenie 2: Zamiana</vt:lpstr>
      <vt:lpstr>Inicjalizacja</vt:lpstr>
      <vt:lpstr>Cel</vt:lpstr>
      <vt:lpstr>Zamiana</vt:lpstr>
      <vt:lpstr>Zamiana</vt:lpstr>
      <vt:lpstr>Zamiana</vt:lpstr>
      <vt:lpstr>Zamiana – algorytm trzeciej ręki</vt:lpstr>
      <vt:lpstr>Zamiana – algorytm trzeciej ręki</vt:lpstr>
      <vt:lpstr>Ćwiczenie 4: Porównanie</vt:lpstr>
      <vt:lpstr>Porównanie</vt:lpstr>
      <vt:lpstr>Inicjalizacja 1</vt:lpstr>
      <vt:lpstr>Porównanie</vt:lpstr>
      <vt:lpstr>Inicjalizacja 2</vt:lpstr>
      <vt:lpstr>Porównanie</vt:lpstr>
      <vt:lpstr>Źródła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Damian Kurpiewski</dc:creator>
  <cp:lastModifiedBy>Damian Kurpiewski</cp:lastModifiedBy>
  <cp:revision>27</cp:revision>
  <dcterms:created xsi:type="dcterms:W3CDTF">2018-06-04T18:42:26Z</dcterms:created>
  <dcterms:modified xsi:type="dcterms:W3CDTF">2018-08-01T14:19:05Z</dcterms:modified>
</cp:coreProperties>
</file>

<file path=docProps/thumbnail.jpeg>
</file>